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8" r:id="rId3"/>
    <p:sldId id="260" r:id="rId4"/>
    <p:sldId id="278" r:id="rId5"/>
    <p:sldId id="270" r:id="rId6"/>
    <p:sldId id="261" r:id="rId7"/>
    <p:sldId id="268" r:id="rId8"/>
    <p:sldId id="262" r:id="rId9"/>
    <p:sldId id="269" r:id="rId10"/>
    <p:sldId id="263" r:id="rId11"/>
    <p:sldId id="259" r:id="rId12"/>
    <p:sldId id="264" r:id="rId13"/>
    <p:sldId id="265" r:id="rId14"/>
    <p:sldId id="266" r:id="rId15"/>
    <p:sldId id="267" r:id="rId16"/>
    <p:sldId id="281" r:id="rId17"/>
    <p:sldId id="273" r:id="rId18"/>
    <p:sldId id="282" r:id="rId19"/>
    <p:sldId id="279" r:id="rId20"/>
    <p:sldId id="280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C0264-D46A-4E84-B68F-3C3CD6B6C5BA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A1FC7-208A-4D71-9383-8B21ED4F769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9514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8A1FC7-208A-4D71-9383-8B21ED4F769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909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8A1FC7-208A-4D71-9383-8B21ED4F769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301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336344-FB5C-D35C-8A02-42A4F8134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006E562-B630-694C-5D7B-B63848A42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535BB86-78C1-93AD-47E0-BA55724C1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B20023-C51E-B07C-0586-65FA1AA25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9906489-2378-681B-1F64-98E7E5D5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7042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A72A72-009D-9482-0801-E25E68ADC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83321CF-65FD-737F-3D08-653948105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3AA460-A426-DBED-6410-3AA4CACC0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CCA041-B1F9-574D-B407-90835EAEA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F307E6-2396-8479-FD8A-506FB365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5755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5ADD53B-E545-F435-CED5-9BE9A5DDAB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660D87-685A-F797-6FBD-7B258BF9D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527F8D-5DD7-5CC8-F385-3E9B65372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3A9E82E-9F93-1E01-A449-7E5A95A0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21FD07-2195-542B-8A64-75FAB0066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1513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FD26C9-0953-2F6E-47FC-1C59B955A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5A4AE3-7C15-A6E9-0F44-67BA1686F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4851F64-17AB-12E2-C6BF-08ED6A26F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28DA97-B688-682E-624F-73127AF93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EC65799-3DDC-29B7-A61B-1BE170EE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63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3C9CC1-356E-6FB8-4C39-89A3122E8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9B58E51-CF37-FAEB-6F5B-8FAD8EFD4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3594B3C-6319-5A16-6967-A94651A0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450FB26-493A-3EAC-EDA7-313A3C944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85AE52-7118-B5E7-9B08-360EC40AD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884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F65B73-3809-D010-DAEB-ECC8BDDCD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01BF9A-FE31-1BA7-D6E2-C76167C37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C54B5D7-01DB-B8FB-07D9-08BE1D9BC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F486DF1-93F1-52A9-75F2-BBBF5AC4A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0440B53-98EF-ECD5-60D3-20E487B3C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7ED2F18-F6AC-3A36-43BE-B1672C277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423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D5B5BC-BD31-E2BA-4ABC-3F116660A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DBC8C93-C7D9-E663-C820-E99012383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1C1E8D4-2B3F-E4DB-D22C-C7F27E2A1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E4B2810-195A-7FB0-F422-FA423603A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A384190-D91F-3999-A32D-1701E5B1C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DB92EB5-487F-8E33-3F73-92047B5BC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A962AA2-A990-421C-0307-9397884B8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BAF9ADA-3D75-8E47-83A6-0B40F9D39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3609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AD084B-6AA1-8F80-AB10-7748CE2FB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F8C3EF9-90A2-ED12-F3B3-CEEB40F9D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75A7B1A-5D5D-AF89-D47C-EF5FD446C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DCE9BB8-3084-5C9A-C03C-631F11C76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8608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FAEB431-15F6-CD05-3840-ED4DD69F1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F8F8ED4-87CA-F31C-6157-626B58C8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93FCC85-0FA4-AF49-77D7-D8B9F853E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1805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AFF422-6A1F-6031-A326-F3DF08BB8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955078-B483-20F3-E9E4-6970699E9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977EA35-4804-3A80-4C09-8696FD4AD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92211ED-EB49-45B7-0E70-9D69CBA6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915A110-6968-1429-23CF-96CD64AF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8C7A619-E697-210A-62E8-B12FBA81F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2663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81EF6C-BCFC-9385-3FAD-77BDD406C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5E8F8B6-D0E3-F20A-8E98-E2877F496C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5282CC1-B693-C25E-2233-C144264E3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92E78FF-43B7-53BE-8D5B-C463BA87C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28E831D-DD5C-96A2-FFE5-1B063A60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9F51375-4863-18DC-4BFE-86521D9E2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9988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CE451EE-81DC-2401-A9FD-46291757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F5DEE8B-9E76-95D4-A905-F0BAC31AF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1C1147A-5212-E3DC-D76B-6438D052D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A6BD6-57BE-402C-9F90-CFAF333E8EDD}" type="datetimeFigureOut">
              <a:rPr lang="it-IT" smtClean="0"/>
              <a:t>12/12/2022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C7A087-84AE-25E9-F52D-8AA2C4D72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77FCF7-E3B7-B1B1-46BA-2C8A3609C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6659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F15972-E9E3-A9FE-18D9-9BE59EDC65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it-IT" sz="5000" dirty="0"/>
              <a:t>Analysis of San Francisco Housing Market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34CC747-139E-1AB1-4B0B-62D6890DF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it-IT" sz="2000" dirty="0"/>
              <a:t>Methods and tools to act </a:t>
            </a:r>
            <a:r>
              <a:rPr lang="it-IT" sz="2000"/>
              <a:t>against</a:t>
            </a:r>
            <a:r>
              <a:rPr lang="it-IT" sz="2000" dirty="0"/>
              <a:t> </a:t>
            </a:r>
            <a:r>
              <a:rPr lang="it-IT" sz="2000"/>
              <a:t>displacement</a:t>
            </a:r>
            <a:r>
              <a:rPr lang="it-IT" sz="2000" dirty="0"/>
              <a:t> and gentrification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Houses in a village">
            <a:extLst>
              <a:ext uri="{FF2B5EF4-FFF2-40B4-BE49-F238E27FC236}">
                <a16:creationId xmlns:a16="http://schemas.microsoft.com/office/drawing/2014/main" id="{9496425D-5C97-8D4E-F6CD-DA29D921BE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3" r="1865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28F4B39-5751-7B99-ABFA-B54AB542563A}"/>
              </a:ext>
            </a:extLst>
          </p:cNvPr>
          <p:cNvSpPr txBox="1"/>
          <p:nvPr/>
        </p:nvSpPr>
        <p:spPr>
          <a:xfrm>
            <a:off x="6834433" y="5898756"/>
            <a:ext cx="4717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Pietro Bogani, Tomaso Castellani, Sara </a:t>
            </a:r>
            <a:r>
              <a:rPr lang="it-IT" dirty="0" err="1"/>
              <a:t>Tonazzi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64602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7" y="1501877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9769" y="2766217"/>
            <a:ext cx="299246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500" dirty="0" err="1">
                <a:solidFill>
                  <a:schemeClr val="accent1">
                    <a:lumMod val="75000"/>
                  </a:schemeClr>
                </a:solidFill>
              </a:rPr>
              <a:t>Exploratory</a:t>
            </a:r>
            <a:r>
              <a:rPr lang="it-IT" sz="45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4500" dirty="0" err="1">
                <a:solidFill>
                  <a:schemeClr val="accent1">
                    <a:lumMod val="75000"/>
                  </a:schemeClr>
                </a:solidFill>
              </a:rPr>
              <a:t>analysis</a:t>
            </a:r>
            <a:endParaRPr lang="it-IT" sz="45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598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WhatsApp 2022-12-11 ore 16.31.51">
            <a:hlinkClick r:id="" action="ppaction://media"/>
            <a:extLst>
              <a:ext uri="{FF2B5EF4-FFF2-40B4-BE49-F238E27FC236}">
                <a16:creationId xmlns:a16="http://schemas.microsoft.com/office/drawing/2014/main" id="{FDAC19A0-68FB-467F-0D06-901E687D7A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35102" y="1111418"/>
            <a:ext cx="5562600" cy="4635164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747082" y="787941"/>
            <a:ext cx="24124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Map</a:t>
            </a:r>
            <a:r>
              <a:rPr lang="it-IT" sz="4000" dirty="0">
                <a:solidFill>
                  <a:schemeClr val="bg1"/>
                </a:solidFill>
              </a:rPr>
              <a:t> of</a:t>
            </a: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prices and </a:t>
            </a:r>
            <a:r>
              <a:rPr lang="it-IT" sz="4000" dirty="0" err="1">
                <a:solidFill>
                  <a:schemeClr val="bg1"/>
                </a:solidFill>
              </a:rPr>
              <a:t>evictions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evolution</a:t>
            </a:r>
            <a:endParaRPr lang="it-I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302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747082" y="836579"/>
            <a:ext cx="24124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Rent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FDE07E2-878E-541E-24AF-FD55951BA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709" y="184085"/>
            <a:ext cx="3225125" cy="3225125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F437895-4F73-F6C1-8156-FB5F2D7A41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449" y="3439364"/>
            <a:ext cx="3225125" cy="322512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8438568-B3DF-23CA-A350-5414F987F3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398" y="3439364"/>
            <a:ext cx="31623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80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747082" y="836579"/>
            <a:ext cx="24124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Outlier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Detection</a:t>
            </a:r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DB41390-5F73-073B-FE9D-65CE5EAC3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736" y="377754"/>
            <a:ext cx="5627276" cy="2861266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5CFE2176-3FEB-2210-7695-AC5730D554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736" y="3675777"/>
            <a:ext cx="5627276" cy="2861265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9CD596F-54AC-CB3C-E7D2-4AFABF6E4B2C}"/>
              </a:ext>
            </a:extLst>
          </p:cNvPr>
          <p:cNvSpPr txBox="1"/>
          <p:nvPr/>
        </p:nvSpPr>
        <p:spPr>
          <a:xfrm>
            <a:off x="10058400" y="1452132"/>
            <a:ext cx="1804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32</a:t>
            </a:r>
          </a:p>
          <a:p>
            <a:pPr algn="ctr"/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Treasure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Island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2E9D134C-FDA9-5AE0-9CAF-493F66BF5076}"/>
              </a:ext>
            </a:extLst>
          </p:cNvPr>
          <p:cNvSpPr txBox="1"/>
          <p:nvPr/>
        </p:nvSpPr>
        <p:spPr>
          <a:xfrm>
            <a:off x="9894090" y="4697982"/>
            <a:ext cx="213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34</a:t>
            </a:r>
          </a:p>
          <a:p>
            <a:pPr algn="ctr"/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Western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Addition</a:t>
            </a:r>
            <a:endParaRPr lang="it-IT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148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601748" y="836579"/>
            <a:ext cx="27031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Evictions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374F152A-7E0F-9DE3-57D8-E2DEC9147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3893" y="3371854"/>
            <a:ext cx="3430570" cy="3430570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8D161BD7-ACCF-A7D9-79C0-D2DCFE93BE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900" y="3371854"/>
            <a:ext cx="3430570" cy="343057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4EDFD0DA-3BE4-7036-92AC-3C39C0A57D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950" y="128114"/>
            <a:ext cx="3274299" cy="327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396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601748" y="874455"/>
            <a:ext cx="27031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Test on </a:t>
            </a: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rent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FAED30C-BDA9-1145-5A30-5E70E901D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843" y="371573"/>
            <a:ext cx="3172905" cy="317290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BD0C7357-CA98-8787-55A5-5F91DBBA1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710" y="371572"/>
            <a:ext cx="3172905" cy="3172905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13494E5A-8AF1-F8F3-089B-A10E75F2A9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710" y="3544477"/>
            <a:ext cx="3172905" cy="3172905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8FDED814-2EF4-3F18-A170-D41C757F02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4842" y="3552098"/>
            <a:ext cx="3172905" cy="317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816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/>
          </a:bodyPr>
          <a:lstStyle/>
          <a:p>
            <a:pPr algn="ctr"/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Constructions</a:t>
            </a:r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effect</a:t>
            </a:r>
            <a:endParaRPr lang="it-IT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859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>
            <a:extLst>
              <a:ext uri="{FF2B5EF4-FFF2-40B4-BE49-F238E27FC236}">
                <a16:creationId xmlns:a16="http://schemas.microsoft.com/office/drawing/2014/main" id="{BC6D3396-8D13-4280-EC15-6C3D19C16E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96" r="7087" b="4921"/>
          <a:stretch/>
        </p:blipFill>
        <p:spPr>
          <a:xfrm>
            <a:off x="4135911" y="3319794"/>
            <a:ext cx="3855020" cy="3004806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300873" y="1029619"/>
            <a:ext cx="33048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GAM model</a:t>
            </a: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With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neighborhood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granularity</a:t>
            </a:r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2019222-0A95-E2CB-D0F5-57C9345415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4" r="5142"/>
          <a:stretch/>
        </p:blipFill>
        <p:spPr>
          <a:xfrm>
            <a:off x="8037337" y="3266440"/>
            <a:ext cx="4022583" cy="300480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/>
              <p:nvPr/>
            </p:nvSpPr>
            <p:spPr>
              <a:xfrm>
                <a:off x="4038703" y="1976480"/>
                <a:ext cx="8021217" cy="66082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𝑟𝑒𝑛𝑡</m:t>
                      </m:r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~ </m:t>
                      </m:r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𝑦𝑒𝑎𝑟</m:t>
                      </m:r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  <m: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−4</m:t>
                          </m:r>
                        </m:sub>
                        <m:sup>
                          <m: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sup>
                        <m:e>
                          <m:sSub>
                            <m:sSubPr>
                              <m:ctrlPr>
                                <a:rPr lang="it-IT" sz="130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3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𝑛𝑒𝑤</m:t>
                              </m:r>
                              <m:r>
                                <a:rPr lang="it-IT" sz="13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3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𝑐𝑜𝑛𝑠𝑡𝑟𝑢𝑐𝑡𝑖𝑜𝑛𝑠</m:t>
                              </m:r>
                            </m:e>
                            <m:sub>
                              <m:r>
                                <a:rPr lang="it-IT" sz="13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𝑛h𝑜𝑜𝑑</m:t>
                              </m:r>
                              <m:r>
                                <a:rPr lang="it-IT" sz="13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sz="13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nary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3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𝑑𝑖𝑠𝑡</m:t>
                          </m:r>
                          <m:r>
                            <a:rPr lang="it-IT" sz="13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3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𝑓𝑖𝑛𝑎𝑛𝑐𝑖𝑎𝑙</m:t>
                          </m:r>
                          <m:r>
                            <a:rPr lang="it-IT" sz="13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3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𝑑𝑖𝑠𝑡𝑟𝑖𝑐𝑡</m:t>
                          </m:r>
                        </m:e>
                        <m:sub>
                          <m: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</m:sub>
                      </m:sSub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𝑑𝑖𝑠𝑡</m:t>
                      </m:r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𝐶𝑎𝑙𝑡𝑟𝑎𝑖𝑛</m:t>
                      </m:r>
                      <m:r>
                        <a:rPr lang="it-IT" sz="13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3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𝑆𝑡</m:t>
                          </m:r>
                          <m: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𝑎𝑡𝑖𝑜𝑛</m:t>
                          </m:r>
                        </m:e>
                        <m:sub>
                          <m:r>
                            <a:rPr lang="it-IT" sz="13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</m:sub>
                      </m:sSub>
                    </m:oMath>
                  </m:oMathPara>
                </a14:m>
                <a:endParaRPr lang="it-IT" sz="13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8703" y="1976480"/>
                <a:ext cx="8021217" cy="66082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6776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/>
          </a:bodyPr>
          <a:lstStyle/>
          <a:p>
            <a:pPr algn="ctr"/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Future </a:t>
            </a:r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analysis</a:t>
            </a:r>
            <a:endParaRPr lang="it-IT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3047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300873" y="1029619"/>
            <a:ext cx="330487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GAM model</a:t>
            </a: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With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parcel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granularity</a:t>
            </a:r>
            <a:endParaRPr lang="it-IT" sz="4000" dirty="0">
              <a:solidFill>
                <a:schemeClr val="bg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BF8CB28-5016-3941-2160-C0F58C4D22AD}"/>
              </a:ext>
            </a:extLst>
          </p:cNvPr>
          <p:cNvSpPr txBox="1"/>
          <p:nvPr/>
        </p:nvSpPr>
        <p:spPr>
          <a:xfrm>
            <a:off x="4207498" y="1550033"/>
            <a:ext cx="74053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Smoothing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of the rent prices over the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residential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area of SF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Calculation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of the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amount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of new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costructions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close to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each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parcel</a:t>
            </a:r>
            <a:endParaRPr lang="it-IT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Implement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a GAM model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based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on: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8DBF85DD-8B61-F5F6-47DF-A7710A8C0C2F}"/>
                  </a:ext>
                </a:extLst>
              </p:cNvPr>
              <p:cNvSpPr txBox="1"/>
              <p:nvPr/>
            </p:nvSpPr>
            <p:spPr>
              <a:xfrm>
                <a:off x="4207498" y="2690592"/>
                <a:ext cx="7528677" cy="14768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𝑟𝑒𝑛𝑡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𝑝𝑎𝑟𝑐𝑒𝑙</m:t>
                          </m:r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sub>
                      </m:sSub>
                      <m:r>
                        <a:rPr lang="it-IT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 ~ </m:t>
                      </m:r>
                      <m:sSub>
                        <m:sSubPr>
                          <m:ctrlP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𝑝𝑎𝑟𝑐𝑒𝑙</m:t>
                          </m:r>
                        </m:sub>
                      </m:sSub>
                      <m:r>
                        <a:rPr lang="it-IT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𝑦𝑒𝑎𝑟</m:t>
                      </m:r>
                      <m:r>
                        <a:rPr lang="it-IT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𝑛h𝑜𝑜𝑑</m:t>
                      </m:r>
                      <m:r>
                        <a:rPr lang="it-IT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it-IT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𝑦𝑒𝑎𝑟</m:t>
                      </m:r>
                      <m:r>
                        <a:rPr lang="it-IT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𝑡h𝑟𝑒𝑠h𝑜𝑙𝑑</m:t>
                          </m:r>
                        </m:sub>
                        <m:sup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sup>
                        <m:e>
                          <m:sSub>
                            <m:sSubPr>
                              <m:ctrlPr>
                                <a:rPr lang="it-IT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#</m:t>
                              </m:r>
                              <m:r>
                                <a:rPr lang="it-IT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𝑛𝑒𝑤</m:t>
                              </m:r>
                              <m:r>
                                <a:rPr lang="it-IT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𝑐𝑜𝑛𝑠𝑡𝑟𝑢𝑐𝑡𝑖𝑜𝑛𝑠</m:t>
                              </m:r>
                              <m:r>
                                <a:rPr lang="it-IT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𝑤𝑖𝑡h𝑖𝑛</m:t>
                              </m:r>
                              <m:r>
                                <a:rPr lang="it-IT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0.1 , 0.5 ,1, 2 </m:t>
                              </m:r>
                              <m:r>
                                <a:rPr lang="it-IT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𝑘𝑚</m:t>
                              </m:r>
                            </m:e>
                            <m:sub>
                              <m:r>
                                <a:rPr lang="it-IT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𝑝𝑎𝑟𝑐𝑒𝑙</m:t>
                              </m:r>
                              <m:r>
                                <a:rPr lang="it-IT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nary>
                      <m:r>
                        <a:rPr lang="it-IT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𝑑𝑖𝑠𝑡</m:t>
                          </m:r>
                          <m:r>
                            <a:rPr lang="it-IT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𝑓𝑟𝑜𝑚</m:t>
                          </m:r>
                          <m:r>
                            <a:rPr lang="it-IT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𝑓𝑖𝑛𝑎𝑛𝑐𝑖𝑎𝑙</m:t>
                          </m:r>
                          <m:r>
                            <a:rPr lang="it-IT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𝑑𝑖𝑠𝑡</m:t>
                          </m:r>
                        </m:e>
                        <m:sub>
                          <m:r>
                            <a:rPr lang="it-IT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𝑝𝑎𝑟𝑐𝑒𝑙</m:t>
                          </m:r>
                        </m:sub>
                      </m:sSub>
                    </m:oMath>
                  </m:oMathPara>
                </a14:m>
                <a:endParaRPr lang="it-IT" b="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8DBF85DD-8B61-F5F6-47DF-A7710A8C0C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07498" y="2690592"/>
                <a:ext cx="7528677" cy="1476815"/>
              </a:xfrm>
              <a:prstGeom prst="rect">
                <a:avLst/>
              </a:prstGeom>
              <a:blipFill>
                <a:blip r:embed="rId2"/>
                <a:stretch>
                  <a:fillRect b="-123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asellaDiTesto 5">
            <a:extLst>
              <a:ext uri="{FF2B5EF4-FFF2-40B4-BE49-F238E27FC236}">
                <a16:creationId xmlns:a16="http://schemas.microsoft.com/office/drawing/2014/main" id="{7CF3C2B9-3A01-FA8A-D088-08D5DA27B28A}"/>
              </a:ext>
            </a:extLst>
          </p:cNvPr>
          <p:cNvSpPr txBox="1"/>
          <p:nvPr/>
        </p:nvSpPr>
        <p:spPr>
          <a:xfrm>
            <a:off x="4207498" y="4691541"/>
            <a:ext cx="655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Consider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to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add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other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variables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such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 as ‘Google bus </a:t>
            </a:r>
            <a:r>
              <a:rPr lang="it-IT" sz="2000" dirty="0" err="1">
                <a:solidFill>
                  <a:schemeClr val="accent1">
                    <a:lumMod val="75000"/>
                  </a:schemeClr>
                </a:solidFill>
              </a:rPr>
              <a:t>stops</a:t>
            </a:r>
            <a:r>
              <a:rPr lang="it-IT" sz="2000" dirty="0">
                <a:solidFill>
                  <a:schemeClr val="accent1">
                    <a:lumMod val="75000"/>
                  </a:schemeClr>
                </a:solidFill>
              </a:rPr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2784617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E1F1EA8A-DEAA-43EB-2967-CF800CD8C508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25E58B0-DB4E-1166-BE3C-3C0ABAC98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964" y="969691"/>
            <a:ext cx="2140696" cy="1074657"/>
          </a:xfrm>
        </p:spPr>
        <p:txBody>
          <a:bodyPr>
            <a:no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The problem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D1B7EF1-DEF1-4278-3F95-D6D6A4FCF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5804" y="1057224"/>
            <a:ext cx="3779852" cy="2888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</a:rPr>
              <a:t>Gentrification and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</a:rPr>
              <a:t>displacement</a:t>
            </a:r>
            <a:endParaRPr lang="it-IT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The </a:t>
            </a:r>
            <a:r>
              <a:rPr lang="en-US" sz="2400" b="0" i="0" dirty="0">
                <a:solidFill>
                  <a:schemeClr val="accent1">
                    <a:lumMod val="75000"/>
                  </a:schemeClr>
                </a:solidFill>
                <a:effectLst/>
              </a:rPr>
              <a:t>process whereby the character of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 </a:t>
            </a:r>
            <a:r>
              <a:rPr lang="en-US" sz="2400" b="0" i="0" dirty="0">
                <a:solidFill>
                  <a:schemeClr val="accent1">
                    <a:lumMod val="75000"/>
                  </a:schemeClr>
                </a:solidFill>
                <a:effectLst/>
              </a:rPr>
              <a:t>urban area is changed by wealthier people moving in, displacing current inhabitants in the process</a:t>
            </a:r>
            <a:r>
              <a:rPr lang="en-US" sz="2400" b="0" i="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Immagine 3" descr="Immagine che contiene mappa&#10;&#10;Descrizione generata automaticamente">
            <a:extLst>
              <a:ext uri="{FF2B5EF4-FFF2-40B4-BE49-F238E27FC236}">
                <a16:creationId xmlns:a16="http://schemas.microsoft.com/office/drawing/2014/main" id="{4570BFB4-94E0-47CD-D39C-58CD5444C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835" y="1057224"/>
            <a:ext cx="2688228" cy="2639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CC353DF-FD57-A726-9498-3C0E241001AD}"/>
              </a:ext>
            </a:extLst>
          </p:cNvPr>
          <p:cNvSpPr txBox="1"/>
          <p:nvPr/>
        </p:nvSpPr>
        <p:spPr>
          <a:xfrm>
            <a:off x="4294282" y="4194719"/>
            <a:ext cx="76945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Gentrification in San Francisco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has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increased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significantly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since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the 1990s,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driven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by a strong demand for tech workers from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local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startups and Silicon Valley companies.</a:t>
            </a:r>
          </a:p>
          <a:p>
            <a:pPr algn="just"/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This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process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affected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negatively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the social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demographic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structure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city, as SF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was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becoming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most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expensive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city in the US.</a:t>
            </a:r>
          </a:p>
        </p:txBody>
      </p:sp>
    </p:spTree>
    <p:extLst>
      <p:ext uri="{BB962C8B-B14F-4D97-AF65-F5344CB8AC3E}">
        <p14:creationId xmlns:p14="http://schemas.microsoft.com/office/powerpoint/2010/main" val="2881262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300873" y="1029619"/>
            <a:ext cx="33048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Other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ideas</a:t>
            </a:r>
            <a:endParaRPr lang="it-IT" sz="4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7FC12A3C-4670-FCCA-C5EA-829C2686D87C}"/>
                  </a:ext>
                </a:extLst>
              </p:cNvPr>
              <p:cNvSpPr txBox="1"/>
              <p:nvPr/>
            </p:nvSpPr>
            <p:spPr>
              <a:xfrm>
                <a:off x="4130143" y="2262562"/>
                <a:ext cx="7355840" cy="11784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𝑒𝑣𝑖𝑐𝑡𝑖𝑜𝑛𝑠</m:t>
                          </m:r>
                        </m:e>
                        <m:sub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sub>
                      </m:sSub>
                      <m:r>
                        <a:rPr lang="it-IT" sz="1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~  </m:t>
                      </m:r>
                      <m:sSub>
                        <m:sSubPr>
                          <m:ctrlP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𝑟𝑒𝑛𝑡</m:t>
                          </m:r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𝑝𝑟𝑖𝑐𝑒</m:t>
                          </m:r>
                        </m:e>
                        <m:sub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8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sub>
                      </m:sSub>
                      <m:r>
                        <a:rPr lang="it-IT" sz="1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𝑛h𝑜𝑜𝑑</m:t>
                      </m:r>
                      <m:r>
                        <a:rPr lang="it-IT" sz="1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+</m:t>
                      </m:r>
                      <m:r>
                        <a:rPr lang="it-IT" sz="1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𝑦𝑒𝑎𝑟</m:t>
                      </m:r>
                      <m:r>
                        <a:rPr lang="it-IT" sz="1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it-IT" sz="180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𝑛h𝑜𝑜𝑑</m:t>
                      </m:r>
                      <m:r>
                        <a:rPr lang="it-IT" sz="180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it-IT" sz="1800" i="1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𝑦𝑒𝑎𝑟</m:t>
                      </m:r>
                      <m:r>
                        <a:rPr lang="it-IT" sz="18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it-IT" sz="18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it-IT" sz="18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it-IT" sz="18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it-IT" sz="18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  <m:r>
                            <a:rPr lang="it-IT" sz="18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it-IT" sz="18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𝑡h𝑟𝑒𝑠h𝑜𝑙𝑑</m:t>
                          </m:r>
                        </m:sub>
                        <m:sup>
                          <m:r>
                            <a:rPr lang="it-IT" sz="18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sup>
                        <m:e>
                          <m:sSub>
                            <m:sSubPr>
                              <m:ctrlPr>
                                <a:rPr lang="it-IT" sz="180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8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#</m:t>
                              </m:r>
                              <m:r>
                                <a:rPr lang="it-IT" sz="18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𝑛𝑒𝑤</m:t>
                              </m:r>
                              <m:r>
                                <a:rPr lang="it-IT" sz="18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8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𝑐𝑜𝑛𝑠𝑡𝑟𝑢𝑐𝑡𝑖𝑜𝑛𝑠</m:t>
                              </m:r>
                            </m:e>
                            <m:sub>
                              <m:r>
                                <a:rPr lang="it-IT" sz="18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𝑛h𝑜𝑜𝑑</m:t>
                              </m:r>
                              <m:r>
                                <a:rPr lang="it-IT" sz="18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sz="18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sz="18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7FC12A3C-4670-FCCA-C5EA-829C2686D8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0143" y="2262562"/>
                <a:ext cx="7355840" cy="11784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2976658-5489-820A-AE60-50D4602EA7EE}"/>
              </a:ext>
            </a:extLst>
          </p:cNvPr>
          <p:cNvSpPr txBox="1"/>
          <p:nvPr/>
        </p:nvSpPr>
        <p:spPr>
          <a:xfrm>
            <a:off x="4304121" y="1683618"/>
            <a:ext cx="4886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Implement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a GAM model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based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on: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7C882F0-7F7F-48CC-FBEC-90A1CEE882E3}"/>
              </a:ext>
            </a:extLst>
          </p:cNvPr>
          <p:cNvSpPr txBox="1"/>
          <p:nvPr/>
        </p:nvSpPr>
        <p:spPr>
          <a:xfrm>
            <a:off x="4304121" y="4185952"/>
            <a:ext cx="71818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Improve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the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functional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tests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implementing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different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methods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to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obtain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different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partions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eg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.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Functional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clustering)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Consider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to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add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methods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based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on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conformal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prediction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robust</a:t>
            </a:r>
            <a:r>
              <a:rPr lang="it-IT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statistics</a:t>
            </a:r>
            <a:endParaRPr lang="it-IT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902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E1F1EA8A-DEAA-43EB-2967-CF800CD8C508}"/>
              </a:ext>
            </a:extLst>
          </p:cNvPr>
          <p:cNvSpPr/>
          <p:nvPr/>
        </p:nvSpPr>
        <p:spPr>
          <a:xfrm>
            <a:off x="0" y="-8567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77EA9BC-A027-9FFA-5F27-A42E994B621C}"/>
              </a:ext>
            </a:extLst>
          </p:cNvPr>
          <p:cNvSpPr txBox="1"/>
          <p:nvPr/>
        </p:nvSpPr>
        <p:spPr>
          <a:xfrm>
            <a:off x="4430155" y="1212559"/>
            <a:ext cx="734889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Use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statistical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methods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develope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models to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understand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how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the SF housing market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has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changed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in the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recent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15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years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which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factors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drived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these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changes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Provide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to the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local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government tools to tackle the problem of gentrification and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displacement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Further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validate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previous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papers on the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topic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56F0E62A-FB21-73ED-44DC-7AA2F390AFA6}"/>
              </a:ext>
            </a:extLst>
          </p:cNvPr>
          <p:cNvSpPr txBox="1">
            <a:spLocks/>
          </p:cNvSpPr>
          <p:nvPr/>
        </p:nvSpPr>
        <p:spPr>
          <a:xfrm>
            <a:off x="1108041" y="1060515"/>
            <a:ext cx="1464298" cy="1074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2561184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-141507"/>
            <a:ext cx="12192000" cy="699950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2DE89C19-9E88-671D-DB1E-869393AA024D}"/>
              </a:ext>
            </a:extLst>
          </p:cNvPr>
          <p:cNvSpPr/>
          <p:nvPr/>
        </p:nvSpPr>
        <p:spPr>
          <a:xfrm>
            <a:off x="4223188" y="1484447"/>
            <a:ext cx="3745624" cy="3745624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288B1D-1DD6-2D92-ADB8-749CE4EF565C}"/>
              </a:ext>
            </a:extLst>
          </p:cNvPr>
          <p:cNvSpPr txBox="1"/>
          <p:nvPr/>
        </p:nvSpPr>
        <p:spPr>
          <a:xfrm>
            <a:off x="4632531" y="2849427"/>
            <a:ext cx="29269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dirty="0">
                <a:solidFill>
                  <a:schemeClr val="accent1">
                    <a:lumMod val="75000"/>
                  </a:schemeClr>
                </a:solidFill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337413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6095999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Elemento grafico 4" descr="Monete contorno">
            <a:extLst>
              <a:ext uri="{FF2B5EF4-FFF2-40B4-BE49-F238E27FC236}">
                <a16:creationId xmlns:a16="http://schemas.microsoft.com/office/drawing/2014/main" id="{0D7C78A8-3B5F-E0F7-709D-B9165D2060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39891" y="557371"/>
            <a:ext cx="2444569" cy="2444569"/>
          </a:xfrm>
          <a:prstGeom prst="rect">
            <a:avLst/>
          </a:prstGeom>
        </p:spPr>
      </p:pic>
      <p:pic>
        <p:nvPicPr>
          <p:cNvPr id="6" name="Elemento grafico 5" descr="Uscita contorno">
            <a:extLst>
              <a:ext uri="{FF2B5EF4-FFF2-40B4-BE49-F238E27FC236}">
                <a16:creationId xmlns:a16="http://schemas.microsoft.com/office/drawing/2014/main" id="{F374C5FE-07F0-E3B7-C319-5CCC3F4C1B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8249" y="805920"/>
            <a:ext cx="2118043" cy="2118043"/>
          </a:xfrm>
          <a:prstGeom prst="rect">
            <a:avLst/>
          </a:prstGeom>
        </p:spPr>
      </p:pic>
      <p:pic>
        <p:nvPicPr>
          <p:cNvPr id="9" name="Elemento grafico 8" descr="Mappa con segnaposto contorno">
            <a:extLst>
              <a:ext uri="{FF2B5EF4-FFF2-40B4-BE49-F238E27FC236}">
                <a16:creationId xmlns:a16="http://schemas.microsoft.com/office/drawing/2014/main" id="{72A18819-8B49-BF5A-74D3-D6E10F4E2B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239228" y="4169140"/>
            <a:ext cx="2245232" cy="2245232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1097067" y="1466018"/>
            <a:ext cx="870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Rent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71BA096C-45F3-9FFC-7F30-F41C3B02303E}"/>
              </a:ext>
            </a:extLst>
          </p:cNvPr>
          <p:cNvSpPr/>
          <p:nvPr/>
        </p:nvSpPr>
        <p:spPr>
          <a:xfrm>
            <a:off x="6096000" y="3429000"/>
            <a:ext cx="6095999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Elemento grafico 6" descr="Architettura contorno">
            <a:extLst>
              <a:ext uri="{FF2B5EF4-FFF2-40B4-BE49-F238E27FC236}">
                <a16:creationId xmlns:a16="http://schemas.microsoft.com/office/drawing/2014/main" id="{DE6D900C-7BB7-DD5C-0A46-968AABECC7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678601" y="3980366"/>
            <a:ext cx="2434006" cy="2434006"/>
          </a:xfrm>
          <a:prstGeom prst="rect">
            <a:avLst/>
          </a:prstGeom>
        </p:spPr>
      </p:pic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9595316-6653-20FE-7323-E59C4FF11620}"/>
              </a:ext>
            </a:extLst>
          </p:cNvPr>
          <p:cNvSpPr txBox="1"/>
          <p:nvPr/>
        </p:nvSpPr>
        <p:spPr>
          <a:xfrm>
            <a:off x="6556621" y="1264778"/>
            <a:ext cx="21180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Buyout</a:t>
            </a:r>
          </a:p>
          <a:p>
            <a:pPr algn="ctr"/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&amp;</a:t>
            </a:r>
          </a:p>
          <a:p>
            <a:pPr algn="ctr"/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Evictions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B4E4871-C659-1C1D-0884-4B85AC0EDE8C}"/>
              </a:ext>
            </a:extLst>
          </p:cNvPr>
          <p:cNvSpPr txBox="1"/>
          <p:nvPr/>
        </p:nvSpPr>
        <p:spPr>
          <a:xfrm>
            <a:off x="790121" y="5030146"/>
            <a:ext cx="1484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err="1">
                <a:solidFill>
                  <a:schemeClr val="accent1">
                    <a:lumMod val="75000"/>
                  </a:schemeClr>
                </a:solidFill>
              </a:rPr>
              <a:t>Parcels</a:t>
            </a:r>
            <a:endParaRPr lang="it-IT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AAFC991-CB1F-41B7-20E4-32FA4C88CB1F}"/>
              </a:ext>
            </a:extLst>
          </p:cNvPr>
          <p:cNvSpPr txBox="1"/>
          <p:nvPr/>
        </p:nvSpPr>
        <p:spPr>
          <a:xfrm>
            <a:off x="7077096" y="4990733"/>
            <a:ext cx="2281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>
                <a:solidFill>
                  <a:schemeClr val="bg1"/>
                </a:solidFill>
              </a:rPr>
              <a:t>Constructions</a:t>
            </a:r>
            <a:endParaRPr lang="it-IT" sz="2800" dirty="0">
              <a:solidFill>
                <a:schemeClr val="bg1"/>
              </a:solidFill>
            </a:endParaRP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2DE89C19-9E88-671D-DB1E-869393AA024D}"/>
              </a:ext>
            </a:extLst>
          </p:cNvPr>
          <p:cNvSpPr/>
          <p:nvPr/>
        </p:nvSpPr>
        <p:spPr>
          <a:xfrm>
            <a:off x="5029850" y="2358857"/>
            <a:ext cx="2281934" cy="2281934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288B1D-1DD6-2D92-ADB8-749CE4EF565C}"/>
              </a:ext>
            </a:extLst>
          </p:cNvPr>
          <p:cNvSpPr txBox="1"/>
          <p:nvPr/>
        </p:nvSpPr>
        <p:spPr>
          <a:xfrm>
            <a:off x="5363794" y="3121245"/>
            <a:ext cx="1865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chemeClr val="accent1">
                    <a:lumMod val="75000"/>
                  </a:schemeClr>
                </a:solidFill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2425740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1260570" y="2029668"/>
            <a:ext cx="1385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Rent</a:t>
            </a:r>
          </a:p>
        </p:txBody>
      </p:sp>
      <p:pic>
        <p:nvPicPr>
          <p:cNvPr id="5" name="Elemento grafico 4" descr="Monete contorno">
            <a:extLst>
              <a:ext uri="{FF2B5EF4-FFF2-40B4-BE49-F238E27FC236}">
                <a16:creationId xmlns:a16="http://schemas.microsoft.com/office/drawing/2014/main" id="{C08B36BD-4BD0-5687-860C-6DF952D23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023" y="3243757"/>
            <a:ext cx="2444569" cy="2444569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E9EDEC4F-95AB-2463-C21C-584D50E893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5852" y="289286"/>
            <a:ext cx="3225125" cy="3225125"/>
          </a:xfrm>
          <a:prstGeom prst="rect">
            <a:avLst/>
          </a:prstGeom>
        </p:spPr>
      </p:pic>
      <p:pic>
        <p:nvPicPr>
          <p:cNvPr id="8" name="Immagine 7" descr="Immagine che contiene mappa&#10;&#10;Descrizione generata automaticamente">
            <a:extLst>
              <a:ext uri="{FF2B5EF4-FFF2-40B4-BE49-F238E27FC236}">
                <a16:creationId xmlns:a16="http://schemas.microsoft.com/office/drawing/2014/main" id="{C09E3A02-0ED4-77A6-20C9-122CD0F983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749" y="3682180"/>
            <a:ext cx="2909333" cy="2524125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27A39AF-1661-C909-CAA7-CD6770365B87}"/>
              </a:ext>
            </a:extLst>
          </p:cNvPr>
          <p:cNvSpPr txBox="1"/>
          <p:nvPr/>
        </p:nvSpPr>
        <p:spPr>
          <a:xfrm>
            <a:off x="4231140" y="2090172"/>
            <a:ext cx="30217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Craiglist.com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Neighborhood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Price/mq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Date of the advertisement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305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6" name="Elemento grafico 5" descr="Uscita contorno">
            <a:extLst>
              <a:ext uri="{FF2B5EF4-FFF2-40B4-BE49-F238E27FC236}">
                <a16:creationId xmlns:a16="http://schemas.microsoft.com/office/drawing/2014/main" id="{F374C5FE-07F0-E3B7-C319-5CCC3F4C1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6016" y="3628004"/>
            <a:ext cx="2534767" cy="2534767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1260570" y="2029668"/>
            <a:ext cx="1385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bg1"/>
                </a:solidFill>
              </a:rPr>
              <a:t>Evictions</a:t>
            </a:r>
            <a:r>
              <a:rPr lang="it-IT" sz="2400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it-IT" sz="2400" dirty="0">
                <a:solidFill>
                  <a:schemeClr val="bg1"/>
                </a:solidFill>
              </a:rPr>
              <a:t>Buyout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6D5AE6-B3FD-A1DF-0E8E-71452244C550}"/>
              </a:ext>
            </a:extLst>
          </p:cNvPr>
          <p:cNvSpPr txBox="1"/>
          <p:nvPr/>
        </p:nvSpPr>
        <p:spPr>
          <a:xfrm>
            <a:off x="4221345" y="1582340"/>
            <a:ext cx="390662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 : SF government </a:t>
            </a:r>
          </a:p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(datasf.org)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Address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geogoded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to 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coordinates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Neighborhood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Buyout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amount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it-IT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7" name="Immagine 6" descr="Immagine che contiene mappa&#10;&#10;Descrizione generata automaticamente">
            <a:extLst>
              <a:ext uri="{FF2B5EF4-FFF2-40B4-BE49-F238E27FC236}">
                <a16:creationId xmlns:a16="http://schemas.microsoft.com/office/drawing/2014/main" id="{33E7690B-795B-ED3C-F41C-E8F0E9F87C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7097" y="2101106"/>
            <a:ext cx="3109544" cy="305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07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7" name="Elemento grafico 6" descr="Architettura contorno">
            <a:extLst>
              <a:ext uri="{FF2B5EF4-FFF2-40B4-BE49-F238E27FC236}">
                <a16:creationId xmlns:a16="http://schemas.microsoft.com/office/drawing/2014/main" id="{DE6D900C-7BB7-DD5C-0A46-968AABECC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768" y="3183903"/>
            <a:ext cx="2851030" cy="2851030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910338" y="2069855"/>
            <a:ext cx="2085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Construction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159350F-3867-001A-D5CB-72C956B9D355}"/>
              </a:ext>
            </a:extLst>
          </p:cNvPr>
          <p:cNvSpPr txBox="1"/>
          <p:nvPr/>
        </p:nvSpPr>
        <p:spPr>
          <a:xfrm>
            <a:off x="4178430" y="1593138"/>
            <a:ext cx="390662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 : SF government ( datasf.org) 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Address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geocoded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to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coordinates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Date of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permit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emission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Existing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proposed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housing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units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8" name="Immagine 7" descr="cImmagine che contiene mappa">
            <a:extLst>
              <a:ext uri="{FF2B5EF4-FFF2-40B4-BE49-F238E27FC236}">
                <a16:creationId xmlns:a16="http://schemas.microsoft.com/office/drawing/2014/main" id="{1E08F112-AF8F-E9F6-A89B-D66BDB4A5C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860" y="2069855"/>
            <a:ext cx="3228220" cy="2727677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C7A47B5-3020-F2F5-62ED-8988612FBE02}"/>
              </a:ext>
            </a:extLst>
          </p:cNvPr>
          <p:cNvSpPr txBox="1"/>
          <p:nvPr/>
        </p:nvSpPr>
        <p:spPr>
          <a:xfrm>
            <a:off x="4075103" y="5660976"/>
            <a:ext cx="801990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300" dirty="0">
                <a:solidFill>
                  <a:schemeClr val="accent1">
                    <a:lumMod val="75000"/>
                  </a:schemeClr>
                </a:solidFill>
              </a:rPr>
              <a:t>«Demand and supply» vs «</a:t>
            </a:r>
            <a:r>
              <a:rPr lang="it-IT" sz="2300" dirty="0" err="1">
                <a:solidFill>
                  <a:schemeClr val="accent1">
                    <a:lumMod val="75000"/>
                  </a:schemeClr>
                </a:solidFill>
              </a:rPr>
              <a:t>Higher</a:t>
            </a:r>
            <a:r>
              <a:rPr lang="it-IT" sz="23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300" dirty="0" err="1">
                <a:solidFill>
                  <a:schemeClr val="accent1">
                    <a:lumMod val="75000"/>
                  </a:schemeClr>
                </a:solidFill>
              </a:rPr>
              <a:t>attractiveness</a:t>
            </a:r>
            <a:r>
              <a:rPr lang="it-IT" sz="2300" dirty="0">
                <a:solidFill>
                  <a:schemeClr val="accent1">
                    <a:lumMod val="75000"/>
                  </a:schemeClr>
                </a:solidFill>
              </a:rPr>
              <a:t> of </a:t>
            </a:r>
            <a:r>
              <a:rPr lang="it-IT" sz="2300" dirty="0" err="1">
                <a:solidFill>
                  <a:schemeClr val="accent1">
                    <a:lumMod val="75000"/>
                  </a:schemeClr>
                </a:solidFill>
              </a:rPr>
              <a:t>nearby</a:t>
            </a:r>
            <a:r>
              <a:rPr lang="it-IT" sz="23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300" dirty="0" err="1">
                <a:solidFill>
                  <a:schemeClr val="accent1">
                    <a:lumMod val="75000"/>
                  </a:schemeClr>
                </a:solidFill>
              </a:rPr>
              <a:t>houses</a:t>
            </a:r>
            <a:r>
              <a:rPr lang="it-IT" sz="2300" dirty="0">
                <a:solidFill>
                  <a:schemeClr val="accent1">
                    <a:lumMod val="75000"/>
                  </a:schemeClr>
                </a:solidFill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3611662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9" name="Elemento grafico 8" descr="Mappa con segnaposto contorno">
            <a:extLst>
              <a:ext uri="{FF2B5EF4-FFF2-40B4-BE49-F238E27FC236}">
                <a16:creationId xmlns:a16="http://schemas.microsoft.com/office/drawing/2014/main" id="{72A18819-8B49-BF5A-74D3-D6E10F4E2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1774" y="3180101"/>
            <a:ext cx="2663072" cy="2663072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910338" y="2069855"/>
            <a:ext cx="2085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bg1"/>
                </a:solidFill>
              </a:rPr>
              <a:t>Parcel</a:t>
            </a: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EB910F0-C057-848E-53A3-CE784A6AA3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523" y="2208227"/>
            <a:ext cx="3348703" cy="244154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3D4D8CC-2382-BC6B-7756-B5F64C5859AD}"/>
              </a:ext>
            </a:extLst>
          </p:cNvPr>
          <p:cNvSpPr txBox="1"/>
          <p:nvPr/>
        </p:nvSpPr>
        <p:spPr>
          <a:xfrm>
            <a:off x="4195184" y="1720840"/>
            <a:ext cx="37377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 : SF government (datasf.org)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Latitude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longitude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vertices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parcel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Number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house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units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for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each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parcel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7494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</TotalTime>
  <Words>441</Words>
  <Application>Microsoft Office PowerPoint</Application>
  <PresentationFormat>Widescreen</PresentationFormat>
  <Paragraphs>89</Paragraphs>
  <Slides>20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6" baseType="lpstr">
      <vt:lpstr>Arial</vt:lpstr>
      <vt:lpstr>Arial</vt:lpstr>
      <vt:lpstr>Calibri</vt:lpstr>
      <vt:lpstr>Calibri Light</vt:lpstr>
      <vt:lpstr>Cambria Math</vt:lpstr>
      <vt:lpstr>Tema di Office</vt:lpstr>
      <vt:lpstr>Analysis of San Francisco Housing Market</vt:lpstr>
      <vt:lpstr>The problem</vt:lpstr>
      <vt:lpstr>Presentazione standard di PowerPoint</vt:lpstr>
      <vt:lpstr>Presentazione standard di PowerPoint</vt:lpstr>
      <vt:lpstr>Presentazione standard di PowerPoint</vt:lpstr>
      <vt:lpstr>Datasets</vt:lpstr>
      <vt:lpstr>Datasets</vt:lpstr>
      <vt:lpstr>Datasets</vt:lpstr>
      <vt:lpstr>Datasets</vt:lpstr>
      <vt:lpstr>Exploratory analysis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Constructions effect</vt:lpstr>
      <vt:lpstr>Presentazione standard di PowerPoint</vt:lpstr>
      <vt:lpstr>Future analysis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San Francisco Housing Market</dc:title>
  <dc:creator>Tomaso Castellani</dc:creator>
  <cp:lastModifiedBy>Pietro Bogani</cp:lastModifiedBy>
  <cp:revision>12</cp:revision>
  <dcterms:created xsi:type="dcterms:W3CDTF">2022-12-11T14:50:30Z</dcterms:created>
  <dcterms:modified xsi:type="dcterms:W3CDTF">2022-12-12T22:49:18Z</dcterms:modified>
</cp:coreProperties>
</file>

<file path=docProps/thumbnail.jpeg>
</file>